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60" r:id="rId3"/>
    <p:sldId id="275" r:id="rId4"/>
    <p:sldId id="272" r:id="rId5"/>
    <p:sldId id="276" r:id="rId6"/>
    <p:sldId id="279" r:id="rId7"/>
    <p:sldId id="263" r:id="rId8"/>
    <p:sldId id="262" r:id="rId9"/>
    <p:sldId id="291" r:id="rId10"/>
    <p:sldId id="298" r:id="rId11"/>
    <p:sldId id="266" r:id="rId12"/>
    <p:sldId id="300" r:id="rId13"/>
    <p:sldId id="264" r:id="rId14"/>
    <p:sldId id="301" r:id="rId15"/>
    <p:sldId id="302" r:id="rId16"/>
    <p:sldId id="267" r:id="rId17"/>
    <p:sldId id="270" r:id="rId18"/>
    <p:sldId id="290" r:id="rId19"/>
    <p:sldId id="271" r:id="rId20"/>
    <p:sldId id="293" r:id="rId21"/>
    <p:sldId id="299" r:id="rId22"/>
    <p:sldId id="273" r:id="rId23"/>
    <p:sldId id="283" r:id="rId24"/>
    <p:sldId id="285" r:id="rId25"/>
    <p:sldId id="289" r:id="rId26"/>
    <p:sldId id="286" r:id="rId27"/>
    <p:sldId id="287" r:id="rId28"/>
    <p:sldId id="284" r:id="rId29"/>
    <p:sldId id="288" r:id="rId30"/>
    <p:sldId id="295" r:id="rId31"/>
    <p:sldId id="281" r:id="rId32"/>
    <p:sldId id="268" r:id="rId33"/>
    <p:sldId id="296" r:id="rId34"/>
    <p:sldId id="297" r:id="rId35"/>
    <p:sldId id="303" r:id="rId36"/>
    <p:sldId id="280" r:id="rId37"/>
    <p:sldId id="282" r:id="rId38"/>
    <p:sldId id="277" r:id="rId39"/>
    <p:sldId id="278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11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33" autoAdjust="0"/>
    <p:restoredTop sz="84911" autoAdjust="0"/>
  </p:normalViewPr>
  <p:slideViewPr>
    <p:cSldViewPr>
      <p:cViewPr>
        <p:scale>
          <a:sx n="150" d="100"/>
          <a:sy n="150" d="100"/>
        </p:scale>
        <p:origin x="-78" y="-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8E270-52DA-49D6-821E-15120906D5F4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56B26-FBB6-477A-91ED-EA9CAB25F8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baseline="0" dirty="0" smtClean="0"/>
              <a:t> it 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56B26-FBB6-477A-91ED-EA9CAB25F8D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07458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Physics: growing</a:t>
            </a:r>
            <a:r>
              <a:rPr lang="en-US" baseline="0" dirty="0" smtClean="0"/>
              <a:t> </a:t>
            </a:r>
            <a:r>
              <a:rPr lang="en-US" dirty="0" smtClean="0"/>
              <a:t>possibility</a:t>
            </a:r>
            <a:r>
              <a:rPr lang="en-US" baseline="0" dirty="0" smtClean="0"/>
              <a:t> </a:t>
            </a:r>
            <a:r>
              <a:rPr lang="en-US" dirty="0" smtClean="0"/>
              <a:t>space,</a:t>
            </a:r>
            <a:r>
              <a:rPr lang="en-US" baseline="0" dirty="0" smtClean="0"/>
              <a:t> making optimal play near-impossible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56B26-FBB6-477A-91ED-EA9CAB25F8D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goes into making a small game like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56B26-FBB6-477A-91ED-EA9CAB25F8D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56B26-FBB6-477A-91ED-EA9CAB25F8D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A,</a:t>
            </a:r>
            <a:r>
              <a:rPr lang="en-US" baseline="0" dirty="0" smtClean="0"/>
              <a:t> B:</a:t>
            </a:r>
            <a:r>
              <a:rPr lang="en-US" dirty="0" smtClean="0"/>
              <a:t> </a:t>
            </a:r>
            <a:r>
              <a:rPr lang="en-US" baseline="0" dirty="0" smtClean="0"/>
              <a:t>box2d (standard physics engine, built into unity)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56B26-FBB6-477A-91ED-EA9CAB25F8D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https://www.mathworks.com/matlabcentral/mlc-downloads/downloads/submissions/58257/versions/1/screenshot.png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56B26-FBB6-477A-91ED-EA9CAB25F8D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A,</a:t>
            </a:r>
            <a:r>
              <a:rPr lang="en-US" baseline="0" dirty="0" smtClean="0"/>
              <a:t> B:</a:t>
            </a:r>
            <a:r>
              <a:rPr lang="en-US" dirty="0" smtClean="0"/>
              <a:t> </a:t>
            </a:r>
            <a:r>
              <a:rPr lang="en-US" baseline="0" dirty="0" smtClean="0"/>
              <a:t>box2d (standard physics engine, built into unity)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56B26-FBB6-477A-91ED-EA9CAB25F8D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Swords are up to 10x heavier: </a:t>
            </a:r>
          </a:p>
          <a:p>
            <a:pPr lvl="1"/>
            <a:r>
              <a:rPr lang="en-US" dirty="0" smtClean="0"/>
              <a:t>during long swings</a:t>
            </a:r>
          </a:p>
          <a:p>
            <a:pPr lvl="1"/>
            <a:r>
              <a:rPr lang="en-US" dirty="0" smtClean="0"/>
              <a:t>when swinging fast</a:t>
            </a:r>
          </a:p>
          <a:p>
            <a:pPr lvl="1"/>
            <a:r>
              <a:rPr lang="en-US" dirty="0" smtClean="0"/>
              <a:t>when player is moving fast</a:t>
            </a:r>
          </a:p>
          <a:p>
            <a:pPr lvl="1"/>
            <a:r>
              <a:rPr lang="en-US" dirty="0" smtClean="0"/>
              <a:t>when far away from the joystick direction (“pushing harder”)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Swords </a:t>
            </a:r>
            <a:r>
              <a:rPr lang="en-US" dirty="0"/>
              <a:t>accelerate faster: </a:t>
            </a:r>
          </a:p>
          <a:p>
            <a:pPr lvl="1"/>
            <a:r>
              <a:rPr lang="en-US" dirty="0"/>
              <a:t>when reversing direction</a:t>
            </a:r>
          </a:p>
          <a:p>
            <a:pPr lvl="1"/>
            <a:r>
              <a:rPr lang="en-US" dirty="0"/>
              <a:t>when very close to player (less than default distance)</a:t>
            </a:r>
          </a:p>
          <a:p>
            <a:pPr lvl="1"/>
            <a:r>
              <a:rPr lang="en-US" dirty="0"/>
              <a:t>when far away from the joystick direction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56B26-FBB6-477A-91ED-EA9CAB25F8D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1566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Swords are up to 10x heavier: </a:t>
            </a:r>
          </a:p>
          <a:p>
            <a:pPr lvl="1"/>
            <a:r>
              <a:rPr lang="en-US" dirty="0" smtClean="0"/>
              <a:t>during long swings</a:t>
            </a:r>
          </a:p>
          <a:p>
            <a:pPr lvl="1"/>
            <a:r>
              <a:rPr lang="en-US" dirty="0" smtClean="0"/>
              <a:t>when swinging fast</a:t>
            </a:r>
          </a:p>
          <a:p>
            <a:pPr lvl="1"/>
            <a:r>
              <a:rPr lang="en-US" dirty="0" smtClean="0"/>
              <a:t>when player is moving fast</a:t>
            </a:r>
          </a:p>
          <a:p>
            <a:pPr lvl="1"/>
            <a:r>
              <a:rPr lang="en-US" dirty="0" smtClean="0"/>
              <a:t>when far away from the joystick direction (“pushing harder”)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Swords </a:t>
            </a:r>
            <a:r>
              <a:rPr lang="en-US" dirty="0"/>
              <a:t>accelerate faster: </a:t>
            </a:r>
          </a:p>
          <a:p>
            <a:pPr lvl="1"/>
            <a:r>
              <a:rPr lang="en-US" dirty="0"/>
              <a:t>when reversing direction</a:t>
            </a:r>
          </a:p>
          <a:p>
            <a:pPr lvl="1"/>
            <a:r>
              <a:rPr lang="en-US" dirty="0"/>
              <a:t>when very close to player (less than default distance)</a:t>
            </a:r>
          </a:p>
          <a:p>
            <a:pPr lvl="1"/>
            <a:r>
              <a:rPr lang="en-US" dirty="0"/>
              <a:t>when far away from the joystick direction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56B26-FBB6-477A-91ED-EA9CAB25F8D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1566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Swords are up to 10x heavier: </a:t>
            </a:r>
          </a:p>
          <a:p>
            <a:pPr lvl="1"/>
            <a:r>
              <a:rPr lang="en-US" dirty="0" smtClean="0"/>
              <a:t>during long swings</a:t>
            </a:r>
          </a:p>
          <a:p>
            <a:pPr lvl="1"/>
            <a:r>
              <a:rPr lang="en-US" dirty="0" smtClean="0"/>
              <a:t>when swinging fast</a:t>
            </a:r>
          </a:p>
          <a:p>
            <a:pPr lvl="1"/>
            <a:r>
              <a:rPr lang="en-US" dirty="0" smtClean="0"/>
              <a:t>when player is moving fast</a:t>
            </a:r>
          </a:p>
          <a:p>
            <a:pPr lvl="1"/>
            <a:r>
              <a:rPr lang="en-US" dirty="0" smtClean="0"/>
              <a:t>when far away from the joystick direction (“pushing harder”)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Swords </a:t>
            </a:r>
            <a:r>
              <a:rPr lang="en-US" dirty="0"/>
              <a:t>accelerate faster: </a:t>
            </a:r>
          </a:p>
          <a:p>
            <a:pPr lvl="1"/>
            <a:r>
              <a:rPr lang="en-US" dirty="0"/>
              <a:t>when reversing direction</a:t>
            </a:r>
          </a:p>
          <a:p>
            <a:pPr lvl="1"/>
            <a:r>
              <a:rPr lang="en-US" dirty="0"/>
              <a:t>when very close to player (less than default distance)</a:t>
            </a:r>
          </a:p>
          <a:p>
            <a:pPr lvl="1"/>
            <a:r>
              <a:rPr lang="en-US" dirty="0"/>
              <a:t>when far away from the joystick direction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56B26-FBB6-477A-91ED-EA9CAB25F8D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1566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79453-7395-4741-988D-A4A20A96AFFF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13E3-BDA9-4ED6-8A78-A173AFA76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79453-7395-4741-988D-A4A20A96AFFF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13E3-BDA9-4ED6-8A78-A173AFA76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79453-7395-4741-988D-A4A20A96AFFF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13E3-BDA9-4ED6-8A78-A173AFA76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79453-7395-4741-988D-A4A20A96AFFF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13E3-BDA9-4ED6-8A78-A173AFA76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79453-7395-4741-988D-A4A20A96AFFF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13E3-BDA9-4ED6-8A78-A173AFA76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79453-7395-4741-988D-A4A20A96AFFF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13E3-BDA9-4ED6-8A78-A173AFA76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79453-7395-4741-988D-A4A20A96AFFF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13E3-BDA9-4ED6-8A78-A173AFA76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79453-7395-4741-988D-A4A20A96AFFF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13E3-BDA9-4ED6-8A78-A173AFA76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79453-7395-4741-988D-A4A20A96AFFF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13E3-BDA9-4ED6-8A78-A173AFA76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79453-7395-4741-988D-A4A20A96AFFF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13E3-BDA9-4ED6-8A78-A173AFA76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79453-7395-4741-988D-A4A20A96AFFF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13E3-BDA9-4ED6-8A78-A173AFA76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tile tx="0" ty="0" sx="10000" sy="1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79453-7395-4741-988D-A4A20A96AFFF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313E3-BDA9-4ED6-8A78-A173AFA76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file:///C:\Users\Drew\Desktop\sword%20bros\sword%20bros%20trailer%20v2.mp4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Drew\Desktop\sword%20bros\sword%20bros%20trailer%20v2.mp4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irlin.net/articles/balancing-multiplayer-games-part-2-viable-options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gamedesignadvance.com/?p=2947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gamedesignadvance.com/?p=2947" TargetMode="External"/><Relationship Id="rId7" Type="http://schemas.openxmlformats.org/officeDocument/2006/relationships/hyperlink" Target="https://magic.wizards.com/en/game-info/gameplay/rules-and-formats/banned-restricted" TargetMode="External"/><Relationship Id="rId2" Type="http://schemas.openxmlformats.org/officeDocument/2006/relationships/hyperlink" Target="https://www.youtube.com/watch?v=JkbCNMAS0q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ightyvision.blogspot.com/2013/02/two-player-games.html" TargetMode="External"/><Relationship Id="rId5" Type="http://schemas.openxmlformats.org/officeDocument/2006/relationships/hyperlink" Target="http://www.sirlin.net/articles/balancing-multiplayer-games-part-1-definitions" TargetMode="External"/><Relationship Id="rId4" Type="http://schemas.openxmlformats.org/officeDocument/2006/relationships/hyperlink" Target="http://www.gdcvault.com/play/1014383/Life-and-Death-and-Middle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Drew\Desktop\giphy.mp4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media" Target="file:///C:\Users\Drew\Desktop\giphy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Drew\Desktop\warrior-dev-night.mp4" TargetMode="External"/><Relationship Id="rId6" Type="http://schemas.openxmlformats.org/officeDocument/2006/relationships/image" Target="../media/image9.png"/><Relationship Id="rId5" Type="http://schemas.microsoft.com/office/2007/relationships/media" Target="file:///C:\Users\Drew\Desktop\warrior-dev-night.mp4" TargetMode="Externa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8600" y="285750"/>
            <a:ext cx="8305800" cy="46482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4400" dirty="0" smtClean="0">
                <a:latin typeface="+mj-lt"/>
              </a:rPr>
              <a:t>	SWORD BROS POSTMORTEM:</a:t>
            </a:r>
            <a:br>
              <a:rPr lang="en-US" sz="4400" dirty="0" smtClean="0">
                <a:latin typeface="+mj-lt"/>
              </a:rPr>
            </a:br>
            <a:r>
              <a:rPr lang="en-US" sz="4400" dirty="0" smtClean="0">
                <a:latin typeface="+mj-lt"/>
              </a:rPr>
              <a:t>Making a small physics sword fighting game</a:t>
            </a:r>
          </a:p>
          <a:p>
            <a:pPr algn="l"/>
            <a:endParaRPr lang="en-US" dirty="0"/>
          </a:p>
          <a:p>
            <a:pPr algn="l">
              <a:buNone/>
            </a:pPr>
            <a:r>
              <a:rPr lang="en-US" sz="2400" dirty="0" smtClean="0"/>
              <a:t>	Drew Wallace (@_</a:t>
            </a:r>
            <a:r>
              <a:rPr lang="en-US" sz="2400" dirty="0" err="1" smtClean="0"/>
              <a:t>drew_wallace</a:t>
            </a:r>
            <a:r>
              <a:rPr lang="en-US" sz="2400" dirty="0" smtClean="0"/>
              <a:t>)</a:t>
            </a:r>
            <a:endParaRPr lang="en-US" sz="2400" dirty="0"/>
          </a:p>
          <a:p>
            <a:pPr algn="l">
              <a:buNone/>
            </a:pPr>
            <a:r>
              <a:rPr lang="en-US" sz="2400" dirty="0" smtClean="0"/>
              <a:t>	Designer/Programmer</a:t>
            </a:r>
          </a:p>
          <a:p>
            <a:pPr algn="l"/>
            <a:endParaRPr lang="en-US" sz="2400" dirty="0" smtClean="0"/>
          </a:p>
          <a:p>
            <a:pPr algn="l">
              <a:buNone/>
            </a:pPr>
            <a:r>
              <a:rPr lang="en-US" sz="2400" dirty="0" smtClean="0"/>
              <a:t>	Philly </a:t>
            </a:r>
            <a:r>
              <a:rPr lang="en-US" sz="2400" dirty="0"/>
              <a:t>Game </a:t>
            </a:r>
            <a:r>
              <a:rPr lang="en-US" sz="2400" dirty="0" smtClean="0"/>
              <a:t>Mechanics </a:t>
            </a:r>
            <a:r>
              <a:rPr lang="en-US" sz="2400" dirty="0"/>
              <a:t>12/7/17</a:t>
            </a:r>
          </a:p>
          <a:p>
            <a:pPr algn="l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FE94F8B6-8665-4C08-865E-501A83360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7147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vision:</a:t>
            </a:r>
            <a:br>
              <a:rPr lang="en-US" dirty="0" smtClean="0"/>
            </a:br>
            <a:r>
              <a:rPr lang="en-US" dirty="0" smtClean="0"/>
              <a:t>“physics-based sword fighting”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66FBB36-2709-46F1-81E9-D8E5AA4B53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0" y="514351"/>
            <a:ext cx="2133798" cy="28308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B297652-65B0-48CB-A895-A4A2D730A7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77" r="26914"/>
          <a:stretch/>
        </p:blipFill>
        <p:spPr>
          <a:xfrm>
            <a:off x="5029202" y="666750"/>
            <a:ext cx="2438401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887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5750"/>
            <a:ext cx="8458200" cy="4572000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dirty="0"/>
              <a:t>Swords must always…</a:t>
            </a:r>
          </a:p>
          <a:p>
            <a:pPr marL="514350" indent="-514350">
              <a:buAutoNum type="alphaUcPeriod"/>
            </a:pPr>
            <a:r>
              <a:rPr lang="en-US" dirty="0"/>
              <a:t>collide with each other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dirty="0"/>
              <a:t>seem to have weight</a:t>
            </a:r>
          </a:p>
          <a:p>
            <a:pPr marL="514350" indent="-514350">
              <a:buFont typeface="Arial" pitchFamily="34" charset="0"/>
              <a:buAutoNum type="alphaUcPeriod"/>
            </a:pPr>
            <a:endParaRPr lang="en-US" dirty="0"/>
          </a:p>
          <a:p>
            <a:pPr marL="514350" indent="-514350">
              <a:buNone/>
            </a:pPr>
            <a:r>
              <a:rPr lang="en-US" dirty="0"/>
              <a:t>But also…</a:t>
            </a:r>
          </a:p>
          <a:p>
            <a:pPr marL="514350" indent="-514350">
              <a:buFont typeface="+mj-lt"/>
              <a:buAutoNum type="alphaUcPeriod" startAt="3"/>
            </a:pPr>
            <a:r>
              <a:rPr lang="en-US" dirty="0"/>
              <a:t>follow the analog stick</a:t>
            </a:r>
          </a:p>
          <a:p>
            <a:pPr marL="514350" indent="-514350">
              <a:buAutoNum type="alphaUcPeriod" startAt="3"/>
            </a:pPr>
            <a:r>
              <a:rPr lang="en-US" dirty="0"/>
              <a:t>r</a:t>
            </a:r>
            <a:r>
              <a:rPr lang="en-US" dirty="0" smtClean="0"/>
              <a:t>espond </a:t>
            </a:r>
            <a:r>
              <a:rPr lang="en-US" dirty="0"/>
              <a:t>immediately to input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Sword </a:t>
            </a:r>
            <a:r>
              <a:rPr lang="en-US" dirty="0" smtClean="0"/>
              <a:t>Collisions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Drew\Desktop\ScreenOutput-DirectX-Renderer_2012.12.01-03.59.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200150"/>
            <a:ext cx="320040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Sword controls: PID controller</a:t>
            </a:r>
            <a:endParaRPr lang="en-US" dirty="0"/>
          </a:p>
        </p:txBody>
      </p:sp>
      <p:pic>
        <p:nvPicPr>
          <p:cNvPr id="6146" name="Picture 2" descr="C:\Users\Drew\Desktop\screensh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200150"/>
            <a:ext cx="7239000" cy="324838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191000" y="4552951"/>
            <a:ext cx="6324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https://www.mathworks.com/matlabcentral/mlc-downloads/downloads/submissions/58257/versions/1/screenshot.png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PID 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force = </a:t>
            </a:r>
          </a:p>
          <a:p>
            <a:pPr>
              <a:buNone/>
            </a:pPr>
            <a:r>
              <a:rPr lang="en-US" dirty="0" smtClean="0"/>
              <a:t>p*(signed distance) </a:t>
            </a:r>
          </a:p>
          <a:p>
            <a:pPr>
              <a:buNone/>
            </a:pPr>
            <a:r>
              <a:rPr lang="en-US" dirty="0" smtClean="0"/>
              <a:t>+ d*(relative velocity)</a:t>
            </a:r>
          </a:p>
          <a:p>
            <a:pPr>
              <a:buNone/>
            </a:pPr>
            <a:r>
              <a:rPr lang="en-US" dirty="0" smtClean="0"/>
              <a:t>+ </a:t>
            </a:r>
            <a:r>
              <a:rPr lang="en-US" dirty="0" err="1" smtClean="0"/>
              <a:t>i</a:t>
            </a:r>
            <a:r>
              <a:rPr lang="en-US" dirty="0" smtClean="0"/>
              <a:t>*(integral of signed distance)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495800" y="2724150"/>
            <a:ext cx="21336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781800" y="2571750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damping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572000" y="2114550"/>
            <a:ext cx="2057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81800" y="1962150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spring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019800" y="3257550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05600" y="3105150"/>
            <a:ext cx="1707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extra correction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5750"/>
            <a:ext cx="8458200" cy="4572000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dirty="0"/>
              <a:t>Swords must always…</a:t>
            </a:r>
          </a:p>
          <a:p>
            <a:pPr marL="514350" indent="-514350">
              <a:buAutoNum type="alphaUcPeriod"/>
            </a:pPr>
            <a:r>
              <a:rPr lang="en-US" dirty="0"/>
              <a:t>collide with each other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dirty="0"/>
              <a:t>seem to have weight</a:t>
            </a:r>
          </a:p>
          <a:p>
            <a:pPr marL="514350" indent="-514350">
              <a:buFont typeface="Arial" pitchFamily="34" charset="0"/>
              <a:buAutoNum type="alphaUcPeriod"/>
            </a:pPr>
            <a:endParaRPr lang="en-US" dirty="0"/>
          </a:p>
          <a:p>
            <a:pPr marL="514350" indent="-514350">
              <a:buNone/>
            </a:pPr>
            <a:r>
              <a:rPr lang="en-US" dirty="0"/>
              <a:t>But also…</a:t>
            </a:r>
          </a:p>
          <a:p>
            <a:pPr marL="514350" indent="-514350">
              <a:buFont typeface="+mj-lt"/>
              <a:buAutoNum type="alphaUcPeriod" startAt="3"/>
            </a:pPr>
            <a:r>
              <a:rPr lang="en-US" dirty="0"/>
              <a:t>follow the analog stick</a:t>
            </a:r>
          </a:p>
          <a:p>
            <a:pPr marL="514350" indent="-514350">
              <a:buAutoNum type="alphaUcPeriod" startAt="3"/>
            </a:pPr>
            <a:r>
              <a:rPr lang="en-US" dirty="0"/>
              <a:t>Respond immediately to input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66750"/>
            <a:ext cx="4495800" cy="3810000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None/>
            </a:pPr>
            <a:r>
              <a:rPr lang="en-US" dirty="0"/>
              <a:t>Swords must always…</a:t>
            </a:r>
          </a:p>
          <a:p>
            <a:pPr marL="514350" indent="-514350">
              <a:buNone/>
            </a:pPr>
            <a:r>
              <a:rPr lang="en-US" dirty="0"/>
              <a:t>	</a:t>
            </a:r>
            <a:r>
              <a:rPr lang="en-US" dirty="0" smtClean="0"/>
              <a:t>A.  collide </a:t>
            </a:r>
            <a:r>
              <a:rPr lang="en-US" dirty="0"/>
              <a:t>with each other</a:t>
            </a:r>
          </a:p>
          <a:p>
            <a:pPr marL="514350" indent="-514350">
              <a:buNone/>
            </a:pPr>
            <a:r>
              <a:rPr lang="en-US" dirty="0"/>
              <a:t>But also…</a:t>
            </a:r>
          </a:p>
          <a:p>
            <a:pPr marL="514350" indent="-514350">
              <a:buNone/>
            </a:pPr>
            <a:r>
              <a:rPr lang="en-US" dirty="0"/>
              <a:t>	</a:t>
            </a:r>
            <a:r>
              <a:rPr lang="en-US" dirty="0" smtClean="0"/>
              <a:t>C.  follow </a:t>
            </a:r>
            <a:r>
              <a:rPr lang="en-US" dirty="0"/>
              <a:t>the analog stick</a:t>
            </a:r>
          </a:p>
          <a:p>
            <a:pPr marL="514350" indent="-51435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514350" indent="-514350">
              <a:buNone/>
            </a:pPr>
            <a:r>
              <a:rPr lang="en-US" dirty="0"/>
              <a:t>Swords must always…</a:t>
            </a:r>
          </a:p>
          <a:p>
            <a:pPr marL="514350" indent="-514350">
              <a:buNone/>
            </a:pPr>
            <a:r>
              <a:rPr lang="en-US" dirty="0"/>
              <a:t>	</a:t>
            </a:r>
            <a:r>
              <a:rPr lang="en-US" dirty="0" smtClean="0"/>
              <a:t>B.  seem </a:t>
            </a:r>
            <a:r>
              <a:rPr lang="en-US" dirty="0"/>
              <a:t>to have weight</a:t>
            </a:r>
          </a:p>
          <a:p>
            <a:pPr marL="514350" indent="-514350">
              <a:buNone/>
            </a:pPr>
            <a:r>
              <a:rPr lang="en-US" dirty="0"/>
              <a:t>But also…</a:t>
            </a:r>
          </a:p>
          <a:p>
            <a:pPr marL="514350" indent="-514350">
              <a:buNone/>
            </a:pPr>
            <a:r>
              <a:rPr lang="en-US" dirty="0"/>
              <a:t>	</a:t>
            </a:r>
            <a:r>
              <a:rPr lang="en-US" dirty="0" smtClean="0"/>
              <a:t>D.  respond </a:t>
            </a:r>
            <a:r>
              <a:rPr lang="en-US" dirty="0"/>
              <a:t>immediately to input</a:t>
            </a:r>
          </a:p>
        </p:txBody>
      </p:sp>
      <p:cxnSp>
        <p:nvCxnSpPr>
          <p:cNvPr id="5" name="Straight Arrow Connector 4"/>
          <p:cNvCxnSpPr>
            <a:endCxn id="10" idx="1"/>
          </p:cNvCxnSpPr>
          <p:nvPr/>
        </p:nvCxnSpPr>
        <p:spPr>
          <a:xfrm>
            <a:off x="4191000" y="1200150"/>
            <a:ext cx="762000" cy="114300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10" idx="1"/>
          </p:cNvCxnSpPr>
          <p:nvPr/>
        </p:nvCxnSpPr>
        <p:spPr>
          <a:xfrm flipV="1">
            <a:off x="4114800" y="1314450"/>
            <a:ext cx="838200" cy="571500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4953000" y="819150"/>
            <a:ext cx="3886200" cy="99060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Sword center of mass in the hilt</a:t>
            </a:r>
          </a:p>
          <a:p>
            <a:r>
              <a:rPr lang="en-US" dirty="0"/>
              <a:t>Inelastic collisions</a:t>
            </a:r>
          </a:p>
        </p:txBody>
      </p:sp>
      <p:cxnSp>
        <p:nvCxnSpPr>
          <p:cNvPr id="16" name="Straight Arrow Connector 15"/>
          <p:cNvCxnSpPr>
            <a:endCxn id="17" idx="1"/>
          </p:cNvCxnSpPr>
          <p:nvPr/>
        </p:nvCxnSpPr>
        <p:spPr>
          <a:xfrm>
            <a:off x="3962400" y="3105150"/>
            <a:ext cx="990600" cy="4191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4953000" y="3028950"/>
            <a:ext cx="3886200" cy="9906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Hands respond faster than blade</a:t>
            </a:r>
            <a:endParaRPr lang="en-US" dirty="0"/>
          </a:p>
        </p:txBody>
      </p:sp>
      <p:cxnSp>
        <p:nvCxnSpPr>
          <p:cNvPr id="19" name="Straight Arrow Connector 18"/>
          <p:cNvCxnSpPr>
            <a:endCxn id="17" idx="1"/>
          </p:cNvCxnSpPr>
          <p:nvPr/>
        </p:nvCxnSpPr>
        <p:spPr>
          <a:xfrm flipV="1">
            <a:off x="4267200" y="3524250"/>
            <a:ext cx="685800" cy="2667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Sword center of mass in the hilt</a:t>
            </a:r>
            <a:endParaRPr lang="en-US" dirty="0"/>
          </a:p>
        </p:txBody>
      </p:sp>
      <p:pic>
        <p:nvPicPr>
          <p:cNvPr id="7170" name="Picture 2" descr="C:\Users\Drew\Desktop\sword bros\screens-2017\swordbros (7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00151"/>
            <a:ext cx="6324600" cy="35575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Hands respond faster than blade</a:t>
            </a:r>
            <a:endParaRPr lang="en-US" dirty="0"/>
          </a:p>
        </p:txBody>
      </p:sp>
      <p:pic>
        <p:nvPicPr>
          <p:cNvPr id="2050" name="Picture 2" descr="C:\Users\Drew\Desktop\swingnew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352550"/>
            <a:ext cx="3749739" cy="32273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Fantasy sword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458200" cy="3394472"/>
          </a:xfrm>
        </p:spPr>
        <p:txBody>
          <a:bodyPr>
            <a:normAutofit/>
          </a:bodyPr>
          <a:lstStyle/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098" name="Picture 2" descr="C:\Users\Drew\Desktop\sword bros\screens-old\w fiona\video.mp4_snapshot_10.37_[2016.10.27_00.13.56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819150"/>
            <a:ext cx="3115733" cy="1752600"/>
          </a:xfrm>
          <a:prstGeom prst="rect">
            <a:avLst/>
          </a:prstGeom>
          <a:noFill/>
        </p:spPr>
      </p:pic>
      <p:pic>
        <p:nvPicPr>
          <p:cNvPr id="4099" name="Picture 3" descr="C:\Users\Drew\Desktop\sword bros\screens-2017\video.mp4_snapshot_06.38_[2017.07.14_20.50.23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819150"/>
            <a:ext cx="3115733" cy="1752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90600" y="2647950"/>
            <a:ext cx="180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Good: sword hits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76800" y="2647950"/>
            <a:ext cx="2427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 good: sword locks</a:t>
            </a:r>
            <a:endParaRPr lang="en-US" dirty="0"/>
          </a:p>
        </p:txBody>
      </p:sp>
      <p:pic>
        <p:nvPicPr>
          <p:cNvPr id="1026" name="Picture 2" descr="C:\Users\Drew\Desktop\Flint_2017-11-30_21-26-2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3258008"/>
            <a:ext cx="3124200" cy="175214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29200" y="4324350"/>
            <a:ext cx="2695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BAD: weak sword bounces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word bros trailer v2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Fantasy sword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458200" cy="33944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A sword becomes 5x-10x heavier: </a:t>
            </a:r>
          </a:p>
          <a:p>
            <a:pPr lvl="1"/>
            <a:r>
              <a:rPr lang="en-US" dirty="0" smtClean="0"/>
              <a:t>during long swings</a:t>
            </a:r>
          </a:p>
          <a:p>
            <a:pPr lvl="1"/>
            <a:r>
              <a:rPr lang="en-US" dirty="0" smtClean="0"/>
              <a:t>when swinging fast</a:t>
            </a:r>
          </a:p>
          <a:p>
            <a:pPr lvl="1"/>
            <a:r>
              <a:rPr lang="en-US" dirty="0" smtClean="0"/>
              <a:t>when player is moving fast</a:t>
            </a:r>
          </a:p>
          <a:p>
            <a:pPr lvl="1"/>
            <a:r>
              <a:rPr lang="en-US" dirty="0" smtClean="0"/>
              <a:t>when far away from the joystick direction (“pushing harder”)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Fantasy sword physics</a:t>
            </a:r>
            <a:endParaRPr lang="en-US" dirty="0"/>
          </a:p>
        </p:txBody>
      </p:sp>
      <p:pic>
        <p:nvPicPr>
          <p:cNvPr id="5124" name="Picture 4" descr="C:\Users\Drew\Desktop\sublime_text_2017-12-07_16-06-0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276350"/>
            <a:ext cx="3505200" cy="3209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8AD163-15B7-4A62-BDF5-1E1BB5B7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335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Sword controls work… what now?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Yomi</a:t>
            </a:r>
            <a:r>
              <a:rPr lang="en-US" dirty="0"/>
              <a:t>, </a:t>
            </a:r>
            <a:r>
              <a:rPr lang="en-US" dirty="0" smtClean="0"/>
              <a:t>RPS, and Fighting Games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5016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546FBB6-5078-415E-A25B-DC35F148C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Yomi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0594AEC-6DF3-4E73-BA53-F96E7C3E2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528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800" dirty="0"/>
              <a:t>“Yomi” is the Japanese word for “reading,” as in reading the mind of the opponent.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800" dirty="0"/>
              <a:t>If you have a powerful move and use it against an unskilled opponent, I call that Yomi Layer 0, meaning neither player is even bothering with trying to know what the opponent will do.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800" dirty="0"/>
              <a:t>At Layer 1, your opponent does the counter to your move because they expect it.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800" dirty="0"/>
              <a:t>At Layer 2, you do the counter to their counter.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 sz="1800" dirty="0" smtClean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800" dirty="0" smtClean="0"/>
              <a:t>- David </a:t>
            </a:r>
            <a:r>
              <a:rPr lang="en-US" sz="1800" dirty="0" err="1"/>
              <a:t>Sirlin</a:t>
            </a:r>
            <a:r>
              <a:rPr lang="en-US" sz="1800" dirty="0"/>
              <a:t>, </a:t>
            </a:r>
            <a:r>
              <a:rPr lang="en-US" sz="1800" b="1" dirty="0">
                <a:hlinkClick r:id="rId2"/>
              </a:rPr>
              <a:t>Balancing Multiplayer Games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xmlns="" val="132242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3AA41A-0A17-479D-B237-E9C6025CD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Sword Fighting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A86E0CA-6122-4C86-9298-684F94001FA8}"/>
              </a:ext>
            </a:extLst>
          </p:cNvPr>
          <p:cNvSpPr/>
          <p:nvPr/>
        </p:nvSpPr>
        <p:spPr>
          <a:xfrm>
            <a:off x="228600" y="2571750"/>
            <a:ext cx="152704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Direct attack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977828FD-82E7-4CB9-BCBA-917116EA1D5B}"/>
              </a:ext>
            </a:extLst>
          </p:cNvPr>
          <p:cNvSpPr/>
          <p:nvPr/>
        </p:nvSpPr>
        <p:spPr>
          <a:xfrm>
            <a:off x="1371600" y="3790950"/>
            <a:ext cx="1676400" cy="914400"/>
          </a:xfrm>
          <a:prstGeom prst="round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Parry+riposte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E5755C1-DEAC-43C5-B188-B6CA1615DABD}"/>
              </a:ext>
            </a:extLst>
          </p:cNvPr>
          <p:cNvSpPr/>
          <p:nvPr/>
        </p:nvSpPr>
        <p:spPr>
          <a:xfrm>
            <a:off x="2630424" y="2588559"/>
            <a:ext cx="194157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Indirect/dodging attack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AE967B58-021B-49A4-BABF-B22118F999E8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>
            <a:off x="1755648" y="3028951"/>
            <a:ext cx="874776" cy="168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CE45E5CF-94CA-4978-BFE9-E96D94FD2C19}"/>
              </a:ext>
            </a:extLst>
          </p:cNvPr>
          <p:cNvSpPr/>
          <p:nvPr/>
        </p:nvSpPr>
        <p:spPr>
          <a:xfrm>
            <a:off x="1371600" y="1063229"/>
            <a:ext cx="1676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Retreat + </a:t>
            </a:r>
          </a:p>
          <a:p>
            <a:pPr algn="ctr"/>
            <a:r>
              <a:rPr lang="en-US" dirty="0"/>
              <a:t>Attack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xmlns="" id="{E7F5B49B-BA32-45F2-BC38-B63F17E3D54B}"/>
              </a:ext>
            </a:extLst>
          </p:cNvPr>
          <p:cNvCxnSpPr>
            <a:cxnSpLocks/>
            <a:stCxn id="6" idx="0"/>
            <a:endCxn id="45" idx="2"/>
          </p:cNvCxnSpPr>
          <p:nvPr/>
        </p:nvCxnSpPr>
        <p:spPr>
          <a:xfrm flipH="1" flipV="1">
            <a:off x="2209800" y="1977630"/>
            <a:ext cx="1391412" cy="6109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xmlns="" id="{810B76B7-AA4D-4157-A986-0C3F94F5DE25}"/>
              </a:ext>
            </a:extLst>
          </p:cNvPr>
          <p:cNvCxnSpPr>
            <a:cxnSpLocks/>
            <a:stCxn id="45" idx="2"/>
            <a:endCxn id="4" idx="0"/>
          </p:cNvCxnSpPr>
          <p:nvPr/>
        </p:nvCxnSpPr>
        <p:spPr>
          <a:xfrm flipH="1">
            <a:off x="992124" y="1977630"/>
            <a:ext cx="1217676" cy="5941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xmlns="" id="{B6282AB0-8921-4165-9F1A-854C08F7B41F}"/>
              </a:ext>
            </a:extLst>
          </p:cNvPr>
          <p:cNvCxnSpPr>
            <a:cxnSpLocks/>
            <a:stCxn id="45" idx="2"/>
            <a:endCxn id="5" idx="0"/>
          </p:cNvCxnSpPr>
          <p:nvPr/>
        </p:nvCxnSpPr>
        <p:spPr>
          <a:xfrm>
            <a:off x="2209800" y="1977630"/>
            <a:ext cx="0" cy="1813321"/>
          </a:xfrm>
          <a:prstGeom prst="straightConnector1">
            <a:avLst/>
          </a:prstGeom>
          <a:ln w="381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itle 1">
            <a:extLst>
              <a:ext uri="{FF2B5EF4-FFF2-40B4-BE49-F238E27FC236}">
                <a16:creationId xmlns:a16="http://schemas.microsoft.com/office/drawing/2014/main" xmlns="" id="{036E9EF1-FFC6-4D61-B580-A751AA7996CC}"/>
              </a:ext>
            </a:extLst>
          </p:cNvPr>
          <p:cNvSpPr txBox="1">
            <a:spLocks/>
          </p:cNvSpPr>
          <p:nvPr/>
        </p:nvSpPr>
        <p:spPr>
          <a:xfrm>
            <a:off x="5197378" y="1692056"/>
            <a:ext cx="4114800" cy="198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/>
              <a:t>Arrow: “is countered by”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>
                <a:solidFill>
                  <a:schemeClr val="accent3"/>
                </a:solidFill>
              </a:rPr>
              <a:t>Double arrow:</a:t>
            </a:r>
          </a:p>
          <a:p>
            <a:pPr algn="l"/>
            <a:r>
              <a:rPr lang="en-US" sz="2400" dirty="0">
                <a:solidFill>
                  <a:schemeClr val="accent3"/>
                </a:solidFill>
              </a:rPr>
              <a:t>        high ground advantage</a:t>
            </a:r>
          </a:p>
        </p:txBody>
      </p:sp>
      <p:cxnSp>
        <p:nvCxnSpPr>
          <p:cNvPr id="157" name="Connector: Curved 156">
            <a:extLst>
              <a:ext uri="{FF2B5EF4-FFF2-40B4-BE49-F238E27FC236}">
                <a16:creationId xmlns:a16="http://schemas.microsoft.com/office/drawing/2014/main" xmlns="" id="{A0669E6D-14EE-46CE-A799-977A57E6F9C3}"/>
              </a:ext>
            </a:extLst>
          </p:cNvPr>
          <p:cNvCxnSpPr>
            <a:cxnSpLocks/>
            <a:stCxn id="5" idx="3"/>
            <a:endCxn id="6" idx="2"/>
          </p:cNvCxnSpPr>
          <p:nvPr/>
        </p:nvCxnSpPr>
        <p:spPr>
          <a:xfrm flipV="1">
            <a:off x="3048000" y="3502960"/>
            <a:ext cx="553212" cy="745191"/>
          </a:xfrm>
          <a:prstGeom prst="curvedConnector2">
            <a:avLst/>
          </a:prstGeom>
          <a:ln w="381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onnector: Curved 195">
            <a:extLst>
              <a:ext uri="{FF2B5EF4-FFF2-40B4-BE49-F238E27FC236}">
                <a16:creationId xmlns:a16="http://schemas.microsoft.com/office/drawing/2014/main" xmlns="" id="{38D4DA2E-676B-47EC-B76F-4D33B07AE00D}"/>
              </a:ext>
            </a:extLst>
          </p:cNvPr>
          <p:cNvCxnSpPr>
            <a:cxnSpLocks/>
            <a:stCxn id="5" idx="1"/>
            <a:endCxn id="4" idx="2"/>
          </p:cNvCxnSpPr>
          <p:nvPr/>
        </p:nvCxnSpPr>
        <p:spPr>
          <a:xfrm rot="10800000">
            <a:off x="992124" y="3486150"/>
            <a:ext cx="379476" cy="762000"/>
          </a:xfrm>
          <a:prstGeom prst="curvedConnector2">
            <a:avLst/>
          </a:prstGeom>
          <a:ln w="381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46010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3AA41A-0A17-479D-B237-E9C6025CD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Yomi</a:t>
            </a:r>
            <a:r>
              <a:rPr lang="en-US" dirty="0" smtClean="0"/>
              <a:t> 0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A86E0CA-6122-4C86-9298-684F94001FA8}"/>
              </a:ext>
            </a:extLst>
          </p:cNvPr>
          <p:cNvSpPr/>
          <p:nvPr/>
        </p:nvSpPr>
        <p:spPr>
          <a:xfrm>
            <a:off x="838200" y="2419350"/>
            <a:ext cx="152704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Direct attack</a:t>
            </a:r>
          </a:p>
        </p:txBody>
      </p:sp>
      <p:pic>
        <p:nvPicPr>
          <p:cNvPr id="1026" name="Picture 2" descr="C:\Users\Drew\Desktop\sword bros\screens-2017\swordbros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2" y="1581150"/>
            <a:ext cx="5147733" cy="2895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4601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3AA41A-0A17-479D-B237-E9C6025CD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Yomi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A86E0CA-6122-4C86-9298-684F94001FA8}"/>
              </a:ext>
            </a:extLst>
          </p:cNvPr>
          <p:cNvSpPr/>
          <p:nvPr/>
        </p:nvSpPr>
        <p:spPr>
          <a:xfrm>
            <a:off x="228600" y="2571750"/>
            <a:ext cx="152704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Direct attack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E5755C1-DEAC-43C5-B188-B6CA1615DABD}"/>
              </a:ext>
            </a:extLst>
          </p:cNvPr>
          <p:cNvSpPr/>
          <p:nvPr/>
        </p:nvSpPr>
        <p:spPr>
          <a:xfrm>
            <a:off x="2630424" y="2588559"/>
            <a:ext cx="194157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Indirect/dodging attack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AE967B58-021B-49A4-BABF-B22118F999E8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>
            <a:off x="1755648" y="3028951"/>
            <a:ext cx="874776" cy="168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itle 1">
            <a:extLst>
              <a:ext uri="{FF2B5EF4-FFF2-40B4-BE49-F238E27FC236}">
                <a16:creationId xmlns:a16="http://schemas.microsoft.com/office/drawing/2014/main" xmlns="" id="{036E9EF1-FFC6-4D61-B580-A751AA7996CC}"/>
              </a:ext>
            </a:extLst>
          </p:cNvPr>
          <p:cNvSpPr txBox="1">
            <a:spLocks/>
          </p:cNvSpPr>
          <p:nvPr/>
        </p:nvSpPr>
        <p:spPr>
          <a:xfrm>
            <a:off x="5029200" y="666751"/>
            <a:ext cx="4114800" cy="198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/>
              <a:t>Arrow: “is countered by</a:t>
            </a:r>
            <a:r>
              <a:rPr lang="en-US" sz="2400" dirty="0" smtClean="0"/>
              <a:t>”</a:t>
            </a:r>
            <a:endParaRPr lang="en-US" sz="2400" dirty="0"/>
          </a:p>
        </p:txBody>
      </p:sp>
      <p:pic>
        <p:nvPicPr>
          <p:cNvPr id="2050" name="Picture 2" descr="C:\Users\Drew\Desktop\sword bros\screens-2017\2017-07-14 21-08-20.mp4_snapshot_00.17_[2017.07.14_21.14.03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2" y="2309812"/>
            <a:ext cx="3818467" cy="2147888"/>
          </a:xfrm>
          <a:prstGeom prst="rect">
            <a:avLst/>
          </a:prstGeom>
          <a:noFill/>
        </p:spPr>
      </p:pic>
      <p:pic>
        <p:nvPicPr>
          <p:cNvPr id="4098" name="Picture 2" descr="C:\Users\Drew\Desktop\sword bros\warrior\gifs\2p 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266950"/>
            <a:ext cx="3928533" cy="220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4601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3AA41A-0A17-479D-B237-E9C6025CD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Yomi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A86E0CA-6122-4C86-9298-684F94001FA8}"/>
              </a:ext>
            </a:extLst>
          </p:cNvPr>
          <p:cNvSpPr/>
          <p:nvPr/>
        </p:nvSpPr>
        <p:spPr>
          <a:xfrm>
            <a:off x="228600" y="2571750"/>
            <a:ext cx="152704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Direct attack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E5755C1-DEAC-43C5-B188-B6CA1615DABD}"/>
              </a:ext>
            </a:extLst>
          </p:cNvPr>
          <p:cNvSpPr/>
          <p:nvPr/>
        </p:nvSpPr>
        <p:spPr>
          <a:xfrm>
            <a:off x="2630424" y="2588559"/>
            <a:ext cx="194157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Indirect/dodging attack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AE967B58-021B-49A4-BABF-B22118F999E8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>
            <a:off x="1755648" y="3028951"/>
            <a:ext cx="874776" cy="168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CE45E5CF-94CA-4978-BFE9-E96D94FD2C19}"/>
              </a:ext>
            </a:extLst>
          </p:cNvPr>
          <p:cNvSpPr/>
          <p:nvPr/>
        </p:nvSpPr>
        <p:spPr>
          <a:xfrm>
            <a:off x="1371600" y="1063229"/>
            <a:ext cx="1676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Retreat + </a:t>
            </a:r>
          </a:p>
          <a:p>
            <a:pPr algn="ctr"/>
            <a:r>
              <a:rPr lang="en-US" dirty="0"/>
              <a:t>Attack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xmlns="" id="{E7F5B49B-BA32-45F2-BC38-B63F17E3D54B}"/>
              </a:ext>
            </a:extLst>
          </p:cNvPr>
          <p:cNvCxnSpPr>
            <a:cxnSpLocks/>
            <a:stCxn id="6" idx="0"/>
            <a:endCxn id="45" idx="2"/>
          </p:cNvCxnSpPr>
          <p:nvPr/>
        </p:nvCxnSpPr>
        <p:spPr>
          <a:xfrm flipH="1" flipV="1">
            <a:off x="2209800" y="1977630"/>
            <a:ext cx="1391412" cy="6109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xmlns="" id="{810B76B7-AA4D-4157-A986-0C3F94F5DE25}"/>
              </a:ext>
            </a:extLst>
          </p:cNvPr>
          <p:cNvCxnSpPr>
            <a:cxnSpLocks/>
            <a:stCxn id="45" idx="2"/>
            <a:endCxn id="4" idx="0"/>
          </p:cNvCxnSpPr>
          <p:nvPr/>
        </p:nvCxnSpPr>
        <p:spPr>
          <a:xfrm flipH="1">
            <a:off x="992124" y="1977630"/>
            <a:ext cx="1217676" cy="5941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itle 1">
            <a:extLst>
              <a:ext uri="{FF2B5EF4-FFF2-40B4-BE49-F238E27FC236}">
                <a16:creationId xmlns:a16="http://schemas.microsoft.com/office/drawing/2014/main" xmlns="" id="{036E9EF1-FFC6-4D61-B580-A751AA7996CC}"/>
              </a:ext>
            </a:extLst>
          </p:cNvPr>
          <p:cNvSpPr txBox="1">
            <a:spLocks/>
          </p:cNvSpPr>
          <p:nvPr/>
        </p:nvSpPr>
        <p:spPr>
          <a:xfrm>
            <a:off x="5029200" y="514351"/>
            <a:ext cx="4114800" cy="198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/>
              <a:t>Arrow: “is countered by</a:t>
            </a:r>
            <a:r>
              <a:rPr lang="en-US" sz="2400" dirty="0" smtClean="0"/>
              <a:t>”</a:t>
            </a:r>
            <a:endParaRPr lang="en-US" sz="2400" dirty="0"/>
          </a:p>
        </p:txBody>
      </p:sp>
      <p:pic>
        <p:nvPicPr>
          <p:cNvPr id="11" name="Picture 2" descr="C:\Users\Drew\Desktop\sword bros\screens-2017\swordbros (4)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2419350"/>
            <a:ext cx="3708400" cy="2085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4601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96089A-D508-4A48-80E7-5E9D2B153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Rock Paper Scissors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B09CBA-FA5B-4410-834E-79B340F79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382000" cy="339447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“There </a:t>
            </a:r>
            <a:r>
              <a:rPr lang="en-US" dirty="0"/>
              <a:t>are noticeable patterns based on the outcome of the previous round – there is a slight tendency to keep the same move after winning, and to pick a new move after </a:t>
            </a:r>
            <a:r>
              <a:rPr lang="en-US" dirty="0" smtClean="0"/>
              <a:t>losing (win-stay/lose-shift).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My real goal is to efficiently discover what I’m up against – a complete fish who always plays rock, a standard donkey playing w-s/l-s, a medium sized shark playing </a:t>
            </a:r>
            <a:r>
              <a:rPr lang="en-US" dirty="0" smtClean="0"/>
              <a:t>(w-s/l-s)’ </a:t>
            </a:r>
            <a:r>
              <a:rPr lang="en-US" dirty="0"/>
              <a:t>or a killer with the capacity of identifying my own gear-changing strategy and adapting to </a:t>
            </a:r>
            <a:r>
              <a:rPr lang="en-US" i="1" dirty="0"/>
              <a:t>me</a:t>
            </a:r>
            <a:r>
              <a:rPr lang="en-US" dirty="0" smtClean="0"/>
              <a:t>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- Frank Lantz, </a:t>
            </a:r>
            <a:r>
              <a:rPr lang="en-US" dirty="0">
                <a:hlinkClick r:id="rId2"/>
              </a:rPr>
              <a:t>Nothing Beats Rock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342769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3AA41A-0A17-479D-B237-E9C6025CD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Yomi</a:t>
            </a:r>
            <a:r>
              <a:rPr lang="en-US" dirty="0" smtClean="0"/>
              <a:t> ???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A86E0CA-6122-4C86-9298-684F94001FA8}"/>
              </a:ext>
            </a:extLst>
          </p:cNvPr>
          <p:cNvSpPr/>
          <p:nvPr/>
        </p:nvSpPr>
        <p:spPr>
          <a:xfrm>
            <a:off x="228600" y="2571750"/>
            <a:ext cx="152704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Direct attack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977828FD-82E7-4CB9-BCBA-917116EA1D5B}"/>
              </a:ext>
            </a:extLst>
          </p:cNvPr>
          <p:cNvSpPr/>
          <p:nvPr/>
        </p:nvSpPr>
        <p:spPr>
          <a:xfrm>
            <a:off x="1371600" y="3790950"/>
            <a:ext cx="1676400" cy="914400"/>
          </a:xfrm>
          <a:prstGeom prst="round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Parry+riposte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E5755C1-DEAC-43C5-B188-B6CA1615DABD}"/>
              </a:ext>
            </a:extLst>
          </p:cNvPr>
          <p:cNvSpPr/>
          <p:nvPr/>
        </p:nvSpPr>
        <p:spPr>
          <a:xfrm>
            <a:off x="2630424" y="2588559"/>
            <a:ext cx="194157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Indirect/dodging attack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AE967B58-021B-49A4-BABF-B22118F999E8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>
            <a:off x="1755648" y="3028951"/>
            <a:ext cx="874776" cy="168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CE45E5CF-94CA-4978-BFE9-E96D94FD2C19}"/>
              </a:ext>
            </a:extLst>
          </p:cNvPr>
          <p:cNvSpPr/>
          <p:nvPr/>
        </p:nvSpPr>
        <p:spPr>
          <a:xfrm>
            <a:off x="1371600" y="1063229"/>
            <a:ext cx="1676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Retreat + </a:t>
            </a:r>
          </a:p>
          <a:p>
            <a:pPr algn="ctr"/>
            <a:r>
              <a:rPr lang="en-US" dirty="0"/>
              <a:t>Attack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xmlns="" id="{E7F5B49B-BA32-45F2-BC38-B63F17E3D54B}"/>
              </a:ext>
            </a:extLst>
          </p:cNvPr>
          <p:cNvCxnSpPr>
            <a:cxnSpLocks/>
            <a:stCxn id="6" idx="0"/>
            <a:endCxn id="45" idx="2"/>
          </p:cNvCxnSpPr>
          <p:nvPr/>
        </p:nvCxnSpPr>
        <p:spPr>
          <a:xfrm flipH="1" flipV="1">
            <a:off x="2209800" y="1977630"/>
            <a:ext cx="1391412" cy="6109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xmlns="" id="{810B76B7-AA4D-4157-A986-0C3F94F5DE25}"/>
              </a:ext>
            </a:extLst>
          </p:cNvPr>
          <p:cNvCxnSpPr>
            <a:cxnSpLocks/>
            <a:stCxn id="45" idx="2"/>
            <a:endCxn id="4" idx="0"/>
          </p:cNvCxnSpPr>
          <p:nvPr/>
        </p:nvCxnSpPr>
        <p:spPr>
          <a:xfrm flipH="1">
            <a:off x="992124" y="1977630"/>
            <a:ext cx="1217676" cy="5941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xmlns="" id="{B6282AB0-8921-4165-9F1A-854C08F7B41F}"/>
              </a:ext>
            </a:extLst>
          </p:cNvPr>
          <p:cNvCxnSpPr>
            <a:cxnSpLocks/>
            <a:stCxn id="45" idx="2"/>
            <a:endCxn id="5" idx="0"/>
          </p:cNvCxnSpPr>
          <p:nvPr/>
        </p:nvCxnSpPr>
        <p:spPr>
          <a:xfrm>
            <a:off x="2209800" y="1977630"/>
            <a:ext cx="0" cy="1813321"/>
          </a:xfrm>
          <a:prstGeom prst="straightConnector1">
            <a:avLst/>
          </a:prstGeom>
          <a:ln w="381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itle 1">
            <a:extLst>
              <a:ext uri="{FF2B5EF4-FFF2-40B4-BE49-F238E27FC236}">
                <a16:creationId xmlns:a16="http://schemas.microsoft.com/office/drawing/2014/main" xmlns="" id="{036E9EF1-FFC6-4D61-B580-A751AA7996CC}"/>
              </a:ext>
            </a:extLst>
          </p:cNvPr>
          <p:cNvSpPr txBox="1">
            <a:spLocks/>
          </p:cNvSpPr>
          <p:nvPr/>
        </p:nvSpPr>
        <p:spPr>
          <a:xfrm>
            <a:off x="5181600" y="742951"/>
            <a:ext cx="4114800" cy="198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/>
              <a:t>Arrow: “is countered by”</a:t>
            </a:r>
          </a:p>
          <a:p>
            <a:pPr algn="l"/>
            <a:r>
              <a:rPr lang="en-US" sz="2400" dirty="0" smtClean="0">
                <a:solidFill>
                  <a:schemeClr val="accent3"/>
                </a:solidFill>
              </a:rPr>
              <a:t>Double </a:t>
            </a:r>
            <a:r>
              <a:rPr lang="en-US" sz="2400" dirty="0">
                <a:solidFill>
                  <a:schemeClr val="accent3"/>
                </a:solidFill>
              </a:rPr>
              <a:t>arrow:</a:t>
            </a:r>
          </a:p>
          <a:p>
            <a:pPr algn="l"/>
            <a:r>
              <a:rPr lang="en-US" sz="2400" dirty="0">
                <a:solidFill>
                  <a:schemeClr val="accent3"/>
                </a:solidFill>
              </a:rPr>
              <a:t>        high ground advantage</a:t>
            </a:r>
          </a:p>
        </p:txBody>
      </p:sp>
      <p:cxnSp>
        <p:nvCxnSpPr>
          <p:cNvPr id="157" name="Connector: Curved 156">
            <a:extLst>
              <a:ext uri="{FF2B5EF4-FFF2-40B4-BE49-F238E27FC236}">
                <a16:creationId xmlns:a16="http://schemas.microsoft.com/office/drawing/2014/main" xmlns="" id="{A0669E6D-14EE-46CE-A799-977A57E6F9C3}"/>
              </a:ext>
            </a:extLst>
          </p:cNvPr>
          <p:cNvCxnSpPr>
            <a:cxnSpLocks/>
            <a:stCxn id="5" idx="3"/>
            <a:endCxn id="6" idx="2"/>
          </p:cNvCxnSpPr>
          <p:nvPr/>
        </p:nvCxnSpPr>
        <p:spPr>
          <a:xfrm flipV="1">
            <a:off x="3048000" y="3502960"/>
            <a:ext cx="553212" cy="745191"/>
          </a:xfrm>
          <a:prstGeom prst="curvedConnector2">
            <a:avLst/>
          </a:prstGeom>
          <a:ln w="381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onnector: Curved 195">
            <a:extLst>
              <a:ext uri="{FF2B5EF4-FFF2-40B4-BE49-F238E27FC236}">
                <a16:creationId xmlns:a16="http://schemas.microsoft.com/office/drawing/2014/main" xmlns="" id="{38D4DA2E-676B-47EC-B76F-4D33B07AE00D}"/>
              </a:ext>
            </a:extLst>
          </p:cNvPr>
          <p:cNvCxnSpPr>
            <a:cxnSpLocks/>
            <a:stCxn id="5" idx="1"/>
            <a:endCxn id="4" idx="2"/>
          </p:cNvCxnSpPr>
          <p:nvPr/>
        </p:nvCxnSpPr>
        <p:spPr>
          <a:xfrm rot="10800000">
            <a:off x="992124" y="3486150"/>
            <a:ext cx="379476" cy="762000"/>
          </a:xfrm>
          <a:prstGeom prst="curvedConnector2">
            <a:avLst/>
          </a:prstGeom>
          <a:ln w="381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Drew\Desktop\sword bros\screens-2017\swordbros (4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6934" y="2724151"/>
            <a:ext cx="3708400" cy="2085975"/>
          </a:xfrm>
          <a:prstGeom prst="rect">
            <a:avLst/>
          </a:prstGeom>
          <a:noFill/>
        </p:spPr>
      </p:pic>
      <p:pic>
        <p:nvPicPr>
          <p:cNvPr id="5122" name="Picture 2" descr="C:\Users\Drew\Desktop\sword bros\warrior\gifs\2p 2 lon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2647950"/>
            <a:ext cx="4030133" cy="2266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4601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FE94F8B6-8665-4C08-865E-501A83360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7147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vision:</a:t>
            </a:r>
            <a:br>
              <a:rPr lang="en-US" dirty="0" smtClean="0"/>
            </a:br>
            <a:r>
              <a:rPr lang="en-US" dirty="0" smtClean="0"/>
              <a:t>“physics-based sword fighting”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66FBB36-2709-46F1-81E9-D8E5AA4B53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0" y="514351"/>
            <a:ext cx="2133798" cy="28308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B297652-65B0-48CB-A895-A4A2D730A7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77" r="26914"/>
          <a:stretch/>
        </p:blipFill>
        <p:spPr>
          <a:xfrm>
            <a:off x="5029202" y="666750"/>
            <a:ext cx="2438401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887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96089A-D508-4A48-80E7-5E9D2B153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Viable Options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B09CBA-FA5B-4410-834E-79B340F79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382000" cy="33944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“Cards are usually banned from play if they enable a deck or play style that heavily skews the play environment. What does that mean? If the card were legal, a competitive player either </a:t>
            </a:r>
            <a:r>
              <a:rPr lang="en-US" i="1" dirty="0" smtClean="0"/>
              <a:t>must</a:t>
            </a:r>
            <a:r>
              <a:rPr lang="en-US" dirty="0" smtClean="0"/>
              <a:t> be playing it, or must be specifically targeting it with his or her own strategies.”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i="1" dirty="0" smtClean="0"/>
              <a:t>Magic: The Gathering </a:t>
            </a:r>
            <a:r>
              <a:rPr lang="en-US" dirty="0" smtClean="0"/>
              <a:t>Banned/Restricted List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xmlns="" val="9342769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B162ADD6-4E7A-4851-AA94-AAE8DC79DAE8}"/>
              </a:ext>
            </a:extLst>
          </p:cNvPr>
          <p:cNvSpPr txBox="1">
            <a:spLocks/>
          </p:cNvSpPr>
          <p:nvPr/>
        </p:nvSpPr>
        <p:spPr>
          <a:xfrm>
            <a:off x="457200" y="15049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I’m a way better dev now.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sng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I should start </a:t>
            </a:r>
            <a:r>
              <a:rPr kumimoji="0" lang="en-US" sz="4000" b="0" i="0" u="none" strike="sng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over.</a:t>
            </a:r>
            <a:endParaRPr kumimoji="0" lang="en-US" sz="4000" b="0" i="0" u="none" strike="sng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ea typeface="+mj-ea"/>
                <a:cs typeface="+mj-cs"/>
              </a:rPr>
              <a:t>I should improve what’s important.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866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85950"/>
            <a:ext cx="8534400" cy="857250"/>
          </a:xfrm>
        </p:spPr>
        <p:txBody>
          <a:bodyPr>
            <a:normAutofit/>
          </a:bodyPr>
          <a:lstStyle/>
          <a:p>
            <a:r>
              <a:rPr lang="en-US" dirty="0">
                <a:latin typeface="Source Sans Pro Black" pitchFamily="34" charset="0"/>
              </a:rPr>
              <a:t>Small changes that matter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Source Sans Pro Black" pitchFamily="34" charset="0"/>
              </a:rPr>
              <a:t>Movement polish</a:t>
            </a:r>
            <a:endParaRPr lang="en-US" dirty="0">
              <a:latin typeface="Source Sans Pro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4552950"/>
            <a:ext cx="1474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October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38800" y="4552950"/>
            <a:ext cx="169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November 2017</a:t>
            </a:r>
            <a:endParaRPr lang="en-US" dirty="0"/>
          </a:p>
        </p:txBody>
      </p:sp>
      <p:pic>
        <p:nvPicPr>
          <p:cNvPr id="3075" name="Picture 3" descr="C:\Users\Drew\Desktop\ezgif-4-5ef30eb0a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200150"/>
            <a:ext cx="3544888" cy="3044076"/>
          </a:xfrm>
          <a:prstGeom prst="rect">
            <a:avLst/>
          </a:prstGeom>
          <a:noFill/>
        </p:spPr>
      </p:pic>
      <p:pic>
        <p:nvPicPr>
          <p:cNvPr id="3076" name="Picture 4" descr="C:\Users\Drew\Desktop\ezgif-4-96e1005f2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00150"/>
            <a:ext cx="3541091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Source Sans Pro Black" pitchFamily="34" charset="0"/>
              </a:rPr>
              <a:t>Sword below body</a:t>
            </a:r>
            <a:endParaRPr lang="en-US" dirty="0">
              <a:latin typeface="Source Sans Pro Black" pitchFamily="34" charset="0"/>
            </a:endParaRPr>
          </a:p>
        </p:txBody>
      </p:sp>
      <p:pic>
        <p:nvPicPr>
          <p:cNvPr id="1026" name="Picture 2" descr="C:\Users\Drew\Desktop\SwordBros_2017-12-07_18-18-0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123950"/>
            <a:ext cx="3902075" cy="3125856"/>
          </a:xfrm>
          <a:prstGeom prst="rect">
            <a:avLst/>
          </a:prstGeom>
          <a:noFill/>
        </p:spPr>
      </p:pic>
      <p:pic>
        <p:nvPicPr>
          <p:cNvPr id="1027" name="Picture 3" descr="C:\Users\Drew\Desktop\Flint_2017-12-07_18-17-3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123950"/>
            <a:ext cx="3657600" cy="313262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24000" y="4552950"/>
            <a:ext cx="1474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October 2015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38800" y="4552950"/>
            <a:ext cx="169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November 2017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Doubled health totals</a:t>
            </a:r>
            <a:endParaRPr lang="en-US" dirty="0"/>
          </a:p>
        </p:txBody>
      </p:sp>
      <p:pic>
        <p:nvPicPr>
          <p:cNvPr id="6146" name="Picture 2" descr="C:\Users\Drew\Desktop\i_view32_2017-12-07_19-05-3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" y="1433512"/>
            <a:ext cx="5638800" cy="14668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72200" y="1809750"/>
            <a:ext cx="1474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October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0" y="3790950"/>
            <a:ext cx="169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November 2017</a:t>
            </a:r>
            <a:endParaRPr lang="en-US" dirty="0"/>
          </a:p>
        </p:txBody>
      </p:sp>
      <p:pic>
        <p:nvPicPr>
          <p:cNvPr id="6148" name="Picture 4" descr="C:\Users\Drew\Desktop\Flint_2017-12-07_19-07-0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3333750"/>
            <a:ext cx="5562600" cy="13750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05979"/>
            <a:ext cx="8534400" cy="857250"/>
          </a:xfrm>
        </p:spPr>
        <p:txBody>
          <a:bodyPr>
            <a:normAutofit/>
          </a:bodyPr>
          <a:lstStyle/>
          <a:p>
            <a:r>
              <a:rPr lang="en-US" dirty="0"/>
              <a:t>Big changes that failed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Sword controller rewrite -&gt; not as good</a:t>
            </a:r>
            <a:r>
              <a:rPr lang="en-US" dirty="0" smtClean="0"/>
              <a:t>!</a:t>
            </a:r>
          </a:p>
          <a:p>
            <a:pPr marL="0" indent="0">
              <a:buNone/>
            </a:pPr>
            <a:r>
              <a:rPr lang="en-US" dirty="0" smtClean="0"/>
              <a:t>Single-player -&gt; not as fun!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Also: </a:t>
            </a:r>
          </a:p>
          <a:p>
            <a:pPr marL="0" indent="0">
              <a:buNone/>
            </a:pPr>
            <a:r>
              <a:rPr lang="en-US" dirty="0" smtClean="0"/>
              <a:t>hats, other weapons, other modes, etc </a:t>
            </a:r>
            <a:r>
              <a:rPr lang="en-US" dirty="0" err="1" smtClean="0"/>
              <a:t>etc</a:t>
            </a:r>
            <a:r>
              <a:rPr lang="en-US" dirty="0" smtClean="0"/>
              <a:t> </a:t>
            </a:r>
            <a:r>
              <a:rPr lang="en-US" dirty="0" err="1" smtClean="0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0723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05979"/>
            <a:ext cx="8534400" cy="857250"/>
          </a:xfrm>
        </p:spPr>
        <p:txBody>
          <a:bodyPr>
            <a:normAutofit/>
          </a:bodyPr>
          <a:lstStyle/>
          <a:p>
            <a:r>
              <a:rPr lang="en-US" dirty="0"/>
              <a:t>Biggest changes not attempted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Level/entity/editor system from </a:t>
            </a:r>
            <a:r>
              <a:rPr lang="en-US" dirty="0" smtClean="0"/>
              <a:t>2013</a:t>
            </a:r>
            <a:endParaRPr lang="en-US" dirty="0"/>
          </a:p>
          <a:p>
            <a:r>
              <a:rPr lang="en-US" dirty="0"/>
              <a:t>Framework code from 2014</a:t>
            </a:r>
          </a:p>
        </p:txBody>
      </p:sp>
    </p:spTree>
    <p:extLst>
      <p:ext uri="{BB962C8B-B14F-4D97-AF65-F5344CB8AC3E}">
        <p14:creationId xmlns:p14="http://schemas.microsoft.com/office/powerpoint/2010/main" xmlns="" val="2652178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5B9769-1B55-424B-8573-ECA746BA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Stuff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1A7CE5-ADBF-4EB9-9BC2-276DCEC93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Get </a:t>
            </a:r>
            <a:r>
              <a:rPr lang="en-US" sz="1800" dirty="0" smtClean="0"/>
              <a:t>On </a:t>
            </a:r>
            <a:r>
              <a:rPr lang="en-US" sz="1800" dirty="0"/>
              <a:t>Top (</a:t>
            </a:r>
            <a:r>
              <a:rPr lang="en-US" sz="1800" dirty="0" err="1"/>
              <a:t>Sportsfriends</a:t>
            </a:r>
            <a:r>
              <a:rPr lang="en-US" sz="1800" dirty="0"/>
              <a:t> version) - Bennett </a:t>
            </a:r>
            <a:r>
              <a:rPr lang="en-US" sz="1800" dirty="0" err="1"/>
              <a:t>Foddy</a:t>
            </a:r>
            <a:endParaRPr lang="en-US" sz="1800" dirty="0"/>
          </a:p>
          <a:p>
            <a:pPr marL="0" indent="0">
              <a:buNone/>
            </a:pPr>
            <a:r>
              <a:rPr lang="en-US" sz="1800" dirty="0">
                <a:hlinkClick r:id="rId2"/>
              </a:rPr>
              <a:t>A Tale of Two Jousts: Multimedia, Game Feel, and Imagination</a:t>
            </a:r>
            <a:r>
              <a:rPr lang="en-US" sz="1800" dirty="0"/>
              <a:t> - Douglas Wilson</a:t>
            </a:r>
          </a:p>
          <a:p>
            <a:pPr marL="0" indent="0">
              <a:buNone/>
            </a:pPr>
            <a:r>
              <a:rPr lang="en-US" sz="1800" dirty="0">
                <a:hlinkClick r:id="rId3"/>
              </a:rPr>
              <a:t>Nothing Beats Rock</a:t>
            </a:r>
            <a:r>
              <a:rPr lang="en-US" sz="1800" dirty="0"/>
              <a:t> - Frank Lantz</a:t>
            </a:r>
          </a:p>
          <a:p>
            <a:pPr marL="0" indent="0">
              <a:buNone/>
            </a:pPr>
            <a:r>
              <a:rPr lang="en-US" sz="1800" dirty="0">
                <a:hlinkClick r:id="rId4"/>
              </a:rPr>
              <a:t>Life and Death and Middle Pair</a:t>
            </a:r>
            <a:r>
              <a:rPr lang="en-US" sz="1800" dirty="0"/>
              <a:t> - Frank Lantz</a:t>
            </a:r>
          </a:p>
          <a:p>
            <a:pPr marL="0" indent="0">
              <a:buNone/>
            </a:pPr>
            <a:r>
              <a:rPr lang="en-US" sz="1800" dirty="0">
                <a:hlinkClick r:id="rId5"/>
              </a:rPr>
              <a:t>Balancing Multiplayer Games </a:t>
            </a:r>
            <a:r>
              <a:rPr lang="en-US" sz="1800" dirty="0"/>
              <a:t>- David </a:t>
            </a:r>
            <a:r>
              <a:rPr lang="en-US" sz="1800" dirty="0" err="1"/>
              <a:t>Sirlin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r>
              <a:rPr lang="en-US" sz="1800" dirty="0">
                <a:hlinkClick r:id="rId6"/>
              </a:rPr>
              <a:t>2-player games</a:t>
            </a:r>
            <a:r>
              <a:rPr lang="en-US" sz="1800" dirty="0"/>
              <a:t> - </a:t>
            </a:r>
            <a:r>
              <a:rPr lang="en-US" sz="1800" dirty="0" smtClean="0"/>
              <a:t>Michael </a:t>
            </a:r>
            <a:r>
              <a:rPr lang="en-US" sz="1800" dirty="0" err="1" smtClean="0"/>
              <a:t>Brough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>
                <a:hlinkClick r:id="rId7"/>
              </a:rPr>
              <a:t>Banned and Restricted Lists </a:t>
            </a:r>
            <a:r>
              <a:rPr lang="en-US" sz="1800" dirty="0" smtClean="0"/>
              <a:t>- Magic: The Gathering Team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308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9F3D4A-0620-463C-BE1A-089E3F195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 huge thanks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8E7CBE-7AA8-420B-AA14-62982AD8F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Mike </a:t>
            </a:r>
            <a:r>
              <a:rPr lang="en-US" sz="2400" dirty="0" err="1"/>
              <a:t>Ambrogi</a:t>
            </a:r>
            <a:r>
              <a:rPr lang="en-US" sz="2400" dirty="0"/>
              <a:t> Primo</a:t>
            </a:r>
          </a:p>
          <a:p>
            <a:pPr marL="0" indent="0">
              <a:buNone/>
            </a:pPr>
            <a:r>
              <a:rPr lang="en-US" sz="2400" dirty="0"/>
              <a:t>Jake </a:t>
            </a:r>
            <a:r>
              <a:rPr lang="en-US" sz="2400" dirty="0" smtClean="0"/>
              <a:t>O’Brien, Shawn Pierre, and Philly Game Mechanics</a:t>
            </a:r>
          </a:p>
          <a:p>
            <a:pPr marL="0" indent="0">
              <a:buNone/>
            </a:pPr>
            <a:r>
              <a:rPr lang="en-US" sz="2400" dirty="0" smtClean="0"/>
              <a:t>Tim </a:t>
            </a:r>
            <a:r>
              <a:rPr lang="en-US" sz="2400" dirty="0" err="1"/>
              <a:t>Ambrogi</a:t>
            </a:r>
            <a:r>
              <a:rPr lang="en-US" sz="2400" dirty="0"/>
              <a:t> </a:t>
            </a:r>
            <a:r>
              <a:rPr lang="en-US" sz="2400" dirty="0" smtClean="0"/>
              <a:t>Saxon</a:t>
            </a:r>
          </a:p>
          <a:p>
            <a:pPr marL="0" indent="0">
              <a:buNone/>
            </a:pPr>
            <a:r>
              <a:rPr lang="en-US" sz="2400" dirty="0" smtClean="0"/>
              <a:t>Francisco </a:t>
            </a:r>
            <a:r>
              <a:rPr lang="en-US" sz="2400" dirty="0" err="1" smtClean="0"/>
              <a:t>Cerda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Philly </a:t>
            </a:r>
            <a:r>
              <a:rPr lang="en-US" sz="2400" dirty="0"/>
              <a:t>Game </a:t>
            </a:r>
            <a:r>
              <a:rPr lang="en-US" sz="2400" dirty="0" smtClean="0"/>
              <a:t>Forge</a:t>
            </a:r>
          </a:p>
        </p:txBody>
      </p:sp>
    </p:spTree>
    <p:extLst>
      <p:ext uri="{BB962C8B-B14F-4D97-AF65-F5344CB8AC3E}">
        <p14:creationId xmlns:p14="http://schemas.microsoft.com/office/powerpoint/2010/main" xmlns="" val="184891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iphy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04801" y="209552"/>
            <a:ext cx="3621118" cy="20368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B8A1541-EFF9-42A6-9127-80471E983A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2" y="2495551"/>
            <a:ext cx="3316319" cy="24063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972F291-2B58-43AF-856D-35A65A0EFB00}"/>
              </a:ext>
            </a:extLst>
          </p:cNvPr>
          <p:cNvSpPr txBox="1"/>
          <p:nvPr/>
        </p:nvSpPr>
        <p:spPr>
          <a:xfrm>
            <a:off x="4038602" y="438150"/>
            <a:ext cx="338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2013: Get on Top (Bennett </a:t>
            </a:r>
            <a:r>
              <a:rPr lang="en-US" dirty="0" err="1"/>
              <a:t>Foddy</a:t>
            </a:r>
            <a:r>
              <a:rPr lang="en-US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F82BD66-8DC6-4307-AE70-EC374C849AEE}"/>
              </a:ext>
            </a:extLst>
          </p:cNvPr>
          <p:cNvSpPr txBox="1"/>
          <p:nvPr/>
        </p:nvSpPr>
        <p:spPr>
          <a:xfrm>
            <a:off x="4038601" y="2724150"/>
            <a:ext cx="4900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6/25/15: development begins on “Sword Puppet”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E07A03D-5839-4E02-8007-E4B065CA3367}"/>
              </a:ext>
            </a:extLst>
          </p:cNvPr>
          <p:cNvSpPr txBox="1"/>
          <p:nvPr/>
        </p:nvSpPr>
        <p:spPr>
          <a:xfrm>
            <a:off x="4267200" y="361950"/>
            <a:ext cx="464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7/6/15: 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switched from Unity to Flint (Final Form Games engine)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added slicing</a:t>
            </a:r>
          </a:p>
          <a:p>
            <a:pPr>
              <a:buFontTx/>
              <a:buChar char="-"/>
            </a:pPr>
            <a:endParaRPr lang="en-US" dirty="0" smtClean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0F0F95-8888-4BCB-A1ED-7C8CDF054E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361950"/>
            <a:ext cx="3691674" cy="205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892DB0-0CB0-4DBF-A60C-AB02A92236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484" y="2744725"/>
            <a:ext cx="3682709" cy="20524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A2F64EF-F6EC-4CF0-B2EB-93F0AD49596F}"/>
              </a:ext>
            </a:extLst>
          </p:cNvPr>
          <p:cNvSpPr txBox="1"/>
          <p:nvPr/>
        </p:nvSpPr>
        <p:spPr>
          <a:xfrm>
            <a:off x="4343400" y="2744725"/>
            <a:ext cx="3673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7/9/15: </a:t>
            </a:r>
          </a:p>
          <a:p>
            <a:pPr marL="285750" indent="-285750">
              <a:buFontTx/>
              <a:buChar char="-"/>
            </a:pPr>
            <a:r>
              <a:rPr lang="en-US" dirty="0"/>
              <a:t>added </a:t>
            </a:r>
            <a:r>
              <a:rPr lang="en-US" dirty="0" err="1"/>
              <a:t>pvp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added Warrior (Kesha track)</a:t>
            </a:r>
          </a:p>
          <a:p>
            <a:pPr marL="285750" indent="-285750">
              <a:buFontTx/>
              <a:buChar char="-"/>
            </a:pPr>
            <a:r>
              <a:rPr lang="en-US" dirty="0"/>
              <a:t>demoed at dev night</a:t>
            </a:r>
          </a:p>
        </p:txBody>
      </p:sp>
      <p:pic>
        <p:nvPicPr>
          <p:cNvPr id="9" name="warrior-dev-night.mp4">
            <a:hlinkClick r:id="" action="ppaction://media"/>
            <a:extLst>
              <a:ext uri="{FF2B5EF4-FFF2-40B4-BE49-F238E27FC236}">
                <a16:creationId xmlns:a16="http://schemas.microsoft.com/office/drawing/2014/main" xmlns="" id="{53568622-AE50-417D-872A-B027743ECA8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81002" y="2744724"/>
            <a:ext cx="3687191" cy="207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587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A1ADD6-B729-481D-9E30-16B0F4834B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29270"/>
            <a:ext cx="2667000" cy="15603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CCCA7AD-DD5F-4EA4-8ABD-3C2D39E99B94}"/>
              </a:ext>
            </a:extLst>
          </p:cNvPr>
          <p:cNvSpPr txBox="1"/>
          <p:nvPr/>
        </p:nvSpPr>
        <p:spPr>
          <a:xfrm>
            <a:off x="4114800" y="36195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August 2015: showed privately at PAX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6D07B91-1535-4CB9-8BBD-362052CFD2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1" y="3509472"/>
            <a:ext cx="2667000" cy="15001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0918ED9-AB51-4883-A7EE-CFCB5389AC89}"/>
              </a:ext>
            </a:extLst>
          </p:cNvPr>
          <p:cNvSpPr txBox="1"/>
          <p:nvPr/>
        </p:nvSpPr>
        <p:spPr>
          <a:xfrm>
            <a:off x="4114800" y="203835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October 2015: feature complete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FA9125A-91BA-4B65-8107-1EDCA07817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849450"/>
            <a:ext cx="2667000" cy="15001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5A43D8-CECA-4721-8DD4-323A3B2B1A42}"/>
              </a:ext>
            </a:extLst>
          </p:cNvPr>
          <p:cNvSpPr txBox="1"/>
          <p:nvPr/>
        </p:nvSpPr>
        <p:spPr>
          <a:xfrm>
            <a:off x="4114800" y="371475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November 2017: released</a:t>
            </a:r>
          </a:p>
        </p:txBody>
      </p:sp>
      <p:pic>
        <p:nvPicPr>
          <p:cNvPr id="13" name="Picture 12" descr="C:\Users\Drew\Desktop\sword bros\screens-2017\video (02).mp4_snapshot_01.45_[2015.10.25_20.35.28].png">
            <a:extLst>
              <a:ext uri="{FF2B5EF4-FFF2-40B4-BE49-F238E27FC236}">
                <a16:creationId xmlns:a16="http://schemas.microsoft.com/office/drawing/2014/main" xmlns="" id="{BF83BB8D-9305-4470-8AF8-2D8441149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849450"/>
            <a:ext cx="2667000" cy="1500188"/>
          </a:xfrm>
          <a:prstGeom prst="rect">
            <a:avLst/>
          </a:prstGeom>
          <a:noFill/>
        </p:spPr>
      </p:pic>
      <p:pic>
        <p:nvPicPr>
          <p:cNvPr id="14" name="Picture 2" descr="C:\Users\Drew\Desktop\sword bros\screens-2017\video.mp4_snapshot_06.38_[2017.07.14_20.50.23].png">
            <a:extLst>
              <a:ext uri="{FF2B5EF4-FFF2-40B4-BE49-F238E27FC236}">
                <a16:creationId xmlns:a16="http://schemas.microsoft.com/office/drawing/2014/main" xmlns="" id="{0075533C-A9A8-4994-A812-995B8F306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3509472"/>
            <a:ext cx="2667000" cy="1500188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B1E8780-4267-4961-86D7-FDD6642C8A87}"/>
              </a:ext>
            </a:extLst>
          </p:cNvPr>
          <p:cNvSpPr txBox="1"/>
          <p:nvPr/>
        </p:nvSpPr>
        <p:spPr>
          <a:xfrm>
            <a:off x="4102608" y="2894076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(September 2015 – June 2017: College)</a:t>
            </a:r>
          </a:p>
        </p:txBody>
      </p:sp>
    </p:spTree>
    <p:extLst>
      <p:ext uri="{BB962C8B-B14F-4D97-AF65-F5344CB8AC3E}">
        <p14:creationId xmlns:p14="http://schemas.microsoft.com/office/powerpoint/2010/main" xmlns="" val="14837325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Mostly developed </a:t>
            </a:r>
            <a:r>
              <a:rPr lang="en-US" dirty="0" smtClean="0"/>
              <a:t>summer </a:t>
            </a:r>
            <a:r>
              <a:rPr lang="en-US" dirty="0"/>
              <a:t>2015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Drew\Desktop\sword bros\screens-2017\video (02).mp4_snapshot_01.45_[2015.10.25_20.35.28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200150"/>
            <a:ext cx="6096000" cy="3429000"/>
          </a:xfrm>
          <a:prstGeom prst="rect">
            <a:avLst/>
          </a:prstGeom>
          <a:noFill/>
        </p:spPr>
      </p:pic>
      <p:pic>
        <p:nvPicPr>
          <p:cNvPr id="5122" name="Picture 2" descr="C:\Users\Drew\Desktop\sword bros\screens-2017\swordbros (4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48800" y="1276351"/>
            <a:ext cx="6096000" cy="342782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Released November 2017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4098" name="Picture 2" descr="C:\Users\Drew\Desktop\sword bros\screens-2017\video.mp4_snapshot_06.38_[2017.07.14_20.50.23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200151"/>
            <a:ext cx="6096000" cy="34290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 of Engine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ustom 4">
      <a:majorFont>
        <a:latin typeface="Source Sans Pro Black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16857</TotalTime>
  <Words>970</Words>
  <Application>Microsoft Office PowerPoint</Application>
  <PresentationFormat>On-screen Show (16:9)</PresentationFormat>
  <Paragraphs>213</Paragraphs>
  <Slides>39</Slides>
  <Notes>10</Notes>
  <HiddenSlides>6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Slide 1</vt:lpstr>
      <vt:lpstr>Slide 2</vt:lpstr>
      <vt:lpstr>the vision: “physics-based sword fighting”</vt:lpstr>
      <vt:lpstr>Slide 4</vt:lpstr>
      <vt:lpstr>Slide 5</vt:lpstr>
      <vt:lpstr>Slide 6</vt:lpstr>
      <vt:lpstr>Mostly developed summer 2015</vt:lpstr>
      <vt:lpstr>Released November 2017</vt:lpstr>
      <vt:lpstr>Choice of Engine</vt:lpstr>
      <vt:lpstr>the vision: “physics-based sword fighting”</vt:lpstr>
      <vt:lpstr>Slide 11</vt:lpstr>
      <vt:lpstr>Sword Collisions</vt:lpstr>
      <vt:lpstr>Sword controls: PID controller</vt:lpstr>
      <vt:lpstr>PID controller</vt:lpstr>
      <vt:lpstr>Slide 15</vt:lpstr>
      <vt:lpstr>Slide 16</vt:lpstr>
      <vt:lpstr>Sword center of mass in the hilt</vt:lpstr>
      <vt:lpstr>Hands respond faster than blade</vt:lpstr>
      <vt:lpstr>Fantasy sword physics</vt:lpstr>
      <vt:lpstr>Fantasy sword physics</vt:lpstr>
      <vt:lpstr>Fantasy sword physics</vt:lpstr>
      <vt:lpstr>Sword controls work… what now?  Yomi, RPS, and Fighting Games</vt:lpstr>
      <vt:lpstr>Yomi</vt:lpstr>
      <vt:lpstr>Sword Fighting</vt:lpstr>
      <vt:lpstr>Yomi 0</vt:lpstr>
      <vt:lpstr>Yomi 1</vt:lpstr>
      <vt:lpstr>Yomi 2</vt:lpstr>
      <vt:lpstr>Rock Paper Scissors</vt:lpstr>
      <vt:lpstr>Yomi ???</vt:lpstr>
      <vt:lpstr>Viable Options</vt:lpstr>
      <vt:lpstr>Slide 31</vt:lpstr>
      <vt:lpstr>Small changes that matter</vt:lpstr>
      <vt:lpstr>Movement polish</vt:lpstr>
      <vt:lpstr>Sword below body</vt:lpstr>
      <vt:lpstr>Doubled health totals</vt:lpstr>
      <vt:lpstr>Big changes that failed</vt:lpstr>
      <vt:lpstr>Biggest changes not attempted</vt:lpstr>
      <vt:lpstr>Recommended Stuff</vt:lpstr>
      <vt:lpstr>Super huge thanks</vt:lpstr>
    </vt:vector>
  </TitlesOfParts>
  <Company>Razer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SWORD BROS POSTMORTEM</dc:title>
  <dc:creator>Drew Wallace</dc:creator>
  <cp:lastModifiedBy>Drew Wallace</cp:lastModifiedBy>
  <cp:revision>624</cp:revision>
  <dcterms:created xsi:type="dcterms:W3CDTF">2017-11-26T03:02:52Z</dcterms:created>
  <dcterms:modified xsi:type="dcterms:W3CDTF">2017-12-15T03:09:07Z</dcterms:modified>
</cp:coreProperties>
</file>